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0" r:id="rId14"/>
    <p:sldId id="267" r:id="rId15"/>
    <p:sldId id="268" r:id="rId16"/>
    <p:sldId id="269" r:id="rId17"/>
    <p:sldId id="270" r:id="rId18"/>
    <p:sldId id="271" r:id="rId19"/>
    <p:sldId id="291" r:id="rId20"/>
    <p:sldId id="272" r:id="rId21"/>
    <p:sldId id="273" r:id="rId22"/>
    <p:sldId id="274" r:id="rId23"/>
    <p:sldId id="275" r:id="rId24"/>
    <p:sldId id="276" r:id="rId25"/>
    <p:sldId id="292" r:id="rId26"/>
    <p:sldId id="277" r:id="rId27"/>
    <p:sldId id="278" r:id="rId28"/>
    <p:sldId id="279" r:id="rId29"/>
    <p:sldId id="280" r:id="rId30"/>
    <p:sldId id="281" r:id="rId31"/>
    <p:sldId id="293" r:id="rId32"/>
    <p:sldId id="282" r:id="rId33"/>
    <p:sldId id="283" r:id="rId34"/>
    <p:sldId id="284" r:id="rId35"/>
    <p:sldId id="285" r:id="rId36"/>
    <p:sldId id="294" r:id="rId37"/>
    <p:sldId id="303" r:id="rId38"/>
    <p:sldId id="295" r:id="rId39"/>
    <p:sldId id="296" r:id="rId40"/>
    <p:sldId id="297" r:id="rId41"/>
    <p:sldId id="298" r:id="rId42"/>
    <p:sldId id="286" r:id="rId43"/>
    <p:sldId id="287" r:id="rId44"/>
    <p:sldId id="288" r:id="rId45"/>
    <p:sldId id="330" r:id="rId46"/>
    <p:sldId id="331" r:id="rId47"/>
    <p:sldId id="332" r:id="rId48"/>
    <p:sldId id="333" r:id="rId49"/>
    <p:sldId id="334" r:id="rId50"/>
    <p:sldId id="335" r:id="rId51"/>
    <p:sldId id="289" r:id="rId52"/>
    <p:sldId id="316" r:id="rId53"/>
    <p:sldId id="325" r:id="rId54"/>
    <p:sldId id="307" r:id="rId55"/>
    <p:sldId id="324" r:id="rId56"/>
    <p:sldId id="326" r:id="rId57"/>
    <p:sldId id="327" r:id="rId58"/>
    <p:sldId id="328" r:id="rId59"/>
    <p:sldId id="308" r:id="rId60"/>
    <p:sldId id="317" r:id="rId61"/>
    <p:sldId id="309" r:id="rId62"/>
    <p:sldId id="318" r:id="rId63"/>
    <p:sldId id="310" r:id="rId64"/>
    <p:sldId id="311" r:id="rId65"/>
    <p:sldId id="312" r:id="rId66"/>
    <p:sldId id="313" r:id="rId67"/>
    <p:sldId id="314" r:id="rId68"/>
    <p:sldId id="329" r:id="rId69"/>
    <p:sldId id="320" r:id="rId70"/>
    <p:sldId id="321" r:id="rId71"/>
    <p:sldId id="315" r:id="rId72"/>
    <p:sldId id="319" r:id="rId73"/>
    <p:sldId id="322" r:id="rId74"/>
    <p:sldId id="323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 advTm="12000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D680-8C09-41EA-812A-AB3BEB59505B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735D1-76D4-469E-9866-EE93BD0BDC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Tm="12000"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club.foto.ru/gallery/images/photo/2004/02/25/177346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microsoft.com/office/2007/relationships/hdphoto" Target="../media/hdphoto3.wdp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Загрузки\4ixl-yx.png"/>
          <p:cNvPicPr>
            <a:picLocks noChangeAspect="1" noChangeArrowheads="1"/>
          </p:cNvPicPr>
          <p:nvPr/>
        </p:nvPicPr>
        <p:blipFill>
          <a:blip r:embed="rId2" cstate="print"/>
          <a:srcRect b="18297"/>
          <a:stretch>
            <a:fillRect/>
          </a:stretch>
        </p:blipFill>
        <p:spPr bwMode="auto">
          <a:xfrm flipH="1">
            <a:off x="35496" y="692696"/>
            <a:ext cx="2160240" cy="27363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052736"/>
            <a:ext cx="8136904" cy="2736304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От мечты </a:t>
            </a:r>
            <a:br>
              <a:rPr lang="ru-RU" sz="8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8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к открытию</a:t>
            </a:r>
            <a:endParaRPr lang="ru-RU" sz="8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3096" y="3861048"/>
            <a:ext cx="4376936" cy="609182"/>
          </a:xfrm>
        </p:spPr>
        <p:txBody>
          <a:bodyPr/>
          <a:lstStyle/>
          <a:p>
            <a:r>
              <a:rPr lang="ru-RU" dirty="0" smtClean="0"/>
              <a:t>Ко Дню российской науки</a:t>
            </a:r>
            <a:endParaRPr lang="ru-RU" dirty="0"/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1" y="-26988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ln w="3175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Белгородский государственный аграрный университет им. В.Я. Горина</a:t>
            </a:r>
            <a:br>
              <a:rPr lang="ru-RU" sz="2100" b="1" dirty="0">
                <a:ln w="3175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100" b="1" dirty="0">
                <a:ln w="3175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6442502"/>
            <a:ext cx="11688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Загрузки\Sciences_exact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374232"/>
            <a:ext cx="2483768" cy="2483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табл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4008" y="1916832"/>
            <a:ext cx="4133381" cy="4680272"/>
          </a:xfrm>
          <a:noFill/>
          <a:ln w="57150">
            <a:noFill/>
          </a:ln>
        </p:spPr>
      </p:pic>
      <p:pic>
        <p:nvPicPr>
          <p:cNvPr id="5" name="Picture 7" descr="табл 1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916832"/>
            <a:ext cx="3658957" cy="4691124"/>
          </a:xfrm>
          <a:prstGeom prst="rect">
            <a:avLst/>
          </a:prstGeom>
          <a:noFill/>
          <a:ln w="57150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3876" y="764704"/>
            <a:ext cx="33160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Первый вариант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системы элементов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8372" y="764704"/>
            <a:ext cx="33160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Второй вариант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системы элементов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Наука\134496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60715"/>
            <a:ext cx="7848872" cy="52325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83768" y="6218148"/>
            <a:ext cx="426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Могила Д.И. Менделеева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217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pic>
        <p:nvPicPr>
          <p:cNvPr id="2050" name="Picture 2" descr="F:\Наука\83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3110888" cy="48218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35896" y="1844824"/>
            <a:ext cx="654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Г1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Т47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283968" y="1870665"/>
            <a:ext cx="486003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Тищенко В. Е. Дмитрий Иванович Менделеев, его жизнь и деятельность. Университетский период (1861-1890) / В. Е. Тищенко,       М. Н. </a:t>
            </a:r>
            <a:r>
              <a:rPr kumimoji="0" lang="ru-RU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Младенцов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- М. : Наука, 1993. - 426 с.</a:t>
            </a:r>
            <a:endParaRPr kumimoji="0" lang="ru-RU" sz="2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4437112"/>
            <a:ext cx="5652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Единственная в своем роде документальная биография Д.И.Менделеева, дающая богатый фактический материал, способствующий воссозданию живого облика ученого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292" y="620688"/>
            <a:ext cx="833273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Михаил Васильевич Ломоносов</a:t>
            </a:r>
          </a:p>
        </p:txBody>
      </p:sp>
      <p:pic>
        <p:nvPicPr>
          <p:cNvPr id="1026" name="Picture 2" descr="F:\Наука\l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3641484" cy="46372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07904" y="1556793"/>
            <a:ext cx="5472608" cy="540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Организовал первую в России химическую лабораторию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Развивал атомно-молекулярные представления о строении вещества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Создал ряд оптических приборов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Открыл атмосферу на Венере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Описал строение Земли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Объяснил происхождение многих полезных ископаемых и минералов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Опубликовал руководство по металлургии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Автор трудов по русской истории</a:t>
            </a:r>
          </a:p>
          <a:p>
            <a:pPr algn="ctr">
              <a:spcAft>
                <a:spcPts val="10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По инициативе Ломоносова основан Московский университет (1755)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8726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Родился в селе Денисовка Архангельской губернии,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семье крестьянина-помора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Наука\00827061233075910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2654374" cy="2999443"/>
          </a:xfrm>
          <a:prstGeom prst="rect">
            <a:avLst/>
          </a:prstGeom>
          <a:noFill/>
        </p:spPr>
      </p:pic>
      <p:pic>
        <p:nvPicPr>
          <p:cNvPr id="2051" name="Picture 3" descr="F:\Наука\0005-005-Detstvo.jpg"/>
          <p:cNvPicPr>
            <a:picLocks noChangeAspect="1" noChangeArrowheads="1"/>
          </p:cNvPicPr>
          <p:nvPr/>
        </p:nvPicPr>
        <p:blipFill>
          <a:blip r:embed="rId3" cstate="print"/>
          <a:srcRect l="46500" t="23673" r="5309" b="26727"/>
          <a:stretch>
            <a:fillRect/>
          </a:stretch>
        </p:blipFill>
        <p:spPr bwMode="auto">
          <a:xfrm>
            <a:off x="4067944" y="822816"/>
            <a:ext cx="4680520" cy="30382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052" name="Picture 4" descr="F:\Наука\00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286771"/>
            <a:ext cx="4000723" cy="24464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ука\3_ .gif"/>
          <p:cNvPicPr>
            <a:picLocks noChangeAspect="1" noChangeArrowheads="1"/>
          </p:cNvPicPr>
          <p:nvPr/>
        </p:nvPicPr>
        <p:blipFill>
          <a:blip r:embed="rId2" cstate="print"/>
          <a:srcRect l="9719" t="12967" r="8639" b="11824"/>
          <a:stretch>
            <a:fillRect/>
          </a:stretch>
        </p:blipFill>
        <p:spPr bwMode="auto">
          <a:xfrm>
            <a:off x="638873" y="692696"/>
            <a:ext cx="7821559" cy="5400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0543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Ломоносов М.В. «Собрание разных сочинений в стихах и прозе»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1778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Наука\492110524.jpg"/>
          <p:cNvPicPr>
            <a:picLocks noChangeAspect="1" noChangeArrowheads="1"/>
          </p:cNvPicPr>
          <p:nvPr/>
        </p:nvPicPr>
        <p:blipFill>
          <a:blip r:embed="rId2" cstate="print"/>
          <a:srcRect b="50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Наука\Lomonosov-gr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698" y="741515"/>
            <a:ext cx="4536504" cy="52797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99592" y="6021288"/>
            <a:ext cx="7154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Могила Ломоносова в Александро-Невской лавре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(Санкт-Петербург)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217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pic>
        <p:nvPicPr>
          <p:cNvPr id="3" name="Picture 4" descr="Изображение 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72732"/>
            <a:ext cx="3600400" cy="48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23928" y="1772816"/>
            <a:ext cx="683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Ч21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М69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1772816"/>
            <a:ext cx="4644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Михайло Ломоносов: Жизнеописание. Избранные труды. Воспоминания современников. Суждения потомков. Стихи и проза о   нем / сост.: Г. Е. Павлова, А. С. Орлов. - М. : Современник, 1989. - 493 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4077072"/>
            <a:ext cx="50405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Сборник является попыткой воссоздать жизнь и творчество Ломоносова, определить его место в отечественной и мировой культуре, дать своеобразный путеводитель «по Ломоносову» и о Ломоносове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Наука\75390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62075"/>
            <a:ext cx="3752850" cy="53911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25" y="620688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Николай Иванович Лобачевский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1412776"/>
            <a:ext cx="522007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Открытие Лобачевского, не получившее признания современников, совершило переворот в представлении о природе пространства, в основе которого более 2 тыс. лет лежало учение Евклида, и оказало огромное влияние на развитие математического мышления </a:t>
            </a:r>
          </a:p>
          <a:p>
            <a:pPr algn="ctr">
              <a:spcAft>
                <a:spcPts val="24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Труды по алгебре, математическому анализу, теории вероятностей, механике, физике и астрономии </a:t>
            </a:r>
          </a:p>
          <a:p>
            <a:pPr algn="ctr">
              <a:spcAft>
                <a:spcPts val="2400"/>
              </a:spcAft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Лобачевский вошел в историю также как автор фундаментальных работ в области алгебры, теории бесконечных рядов и приближенного решения уравнений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2536" y="5733256"/>
            <a:ext cx="9649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Наука является значимой и существенной составной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частью той реальности, которая нас окружает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Наука\0802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320" y="968474"/>
            <a:ext cx="5715000" cy="44767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1027" name="Picture 3" descr="F:\Наука\photo.jpg"/>
          <p:cNvPicPr>
            <a:picLocks noChangeAspect="1" noChangeArrowheads="1"/>
          </p:cNvPicPr>
          <p:nvPr/>
        </p:nvPicPr>
        <p:blipFill>
          <a:blip r:embed="rId3" cstate="print"/>
          <a:srcRect l="6655" r="6832"/>
          <a:stretch>
            <a:fillRect/>
          </a:stretch>
        </p:blipFill>
        <p:spPr bwMode="auto">
          <a:xfrm>
            <a:off x="179512" y="643947"/>
            <a:ext cx="2160240" cy="249702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1028" name="Picture 4" descr="F:\Наука\istoriya-razvitija-farmacevticheskoj-him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212476"/>
            <a:ext cx="2001143" cy="249795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0" y="580526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Дом на Проломной улице в г. Казани, где жила семья Лобачевского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47696"/>
            <a:ext cx="7344816" cy="480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2488256" y="6165304"/>
            <a:ext cx="4095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Казанский Университет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4975"/>
            <a:ext cx="8136904" cy="51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0" y="609329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Могила Лобачевского на Арском кладбище в Казани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908720"/>
            <a:ext cx="8568952" cy="510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700395"/>
            <a:ext cx="4032448" cy="568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51219" y="6309320"/>
            <a:ext cx="664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Памятник Н.И. Лобачевскому в Казани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217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pic>
        <p:nvPicPr>
          <p:cNvPr id="5121" name="Picture 1" descr="F:\Наука\1009496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2880320" cy="45005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1880" y="2060848"/>
            <a:ext cx="631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В15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Л24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95328" y="3717032"/>
            <a:ext cx="6048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Книга стремится ввести читателя в круг идей неевклидовой геометрии Лобачевского, познакомить с основными моментами биографии ученого, с его длившейся до конца жизни борьбой за утверждение научной истины, с важным значением открытия Лобачевского для развития физико-математических наук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2060848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Лаптев Б. Л. Н.И. </a:t>
            </a:r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Лобаческий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и его геометрия. Пособие для учащихся / Б. Л. Лаптев. - М. : Просвещение, 1976. - 112 с.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Наука\240px-Sofja_Wassiljewna_Kowalewskaj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04548"/>
            <a:ext cx="4104456" cy="49928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25" y="620688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Софья Васильевна Ковалевская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48472" y="1484784"/>
            <a:ext cx="493204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Русский математик и механик,        с 1889 года иностранный член-корреспондент Петербургской Академии наук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Первая в России и в Северной Европе женщина-профессор и первая в мире женщина-профессор математики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 Кроме основных трудов по математическому анализу, механике и астрономии ей принадлежат и романы: «Нигилистка», «Воспоминания детства»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8351_b1256075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5184775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3" descr="398253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37321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Софья Васильевна Ковалевская провела свое детство в имении Палибино, расположенном на берегу озера, недалеко от Великих Лук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Картинка 15 из 506">
            <a:hlinkClick r:id="rId2"/>
          </p:cNvPr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4625" y="980728"/>
            <a:ext cx="3521871" cy="52565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194" name="Picture 2" descr="F:\Наука\stockholm-universit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5080000" cy="2971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077072"/>
            <a:ext cx="5436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1883 году Ковалевская отправляется в Швецию - преподавать на кафедре математики Стокгольмского университета. Затем она становится профессором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9927-0-P1170649"/>
          <p:cNvPicPr>
            <a:picLocks noChangeAspect="1" noChangeArrowheads="1"/>
          </p:cNvPicPr>
          <p:nvPr/>
        </p:nvPicPr>
        <p:blipFill>
          <a:blip r:embed="rId2" cstate="print"/>
          <a:srcRect t="1659"/>
          <a:stretch>
            <a:fillRect/>
          </a:stretch>
        </p:blipFill>
        <p:spPr bwMode="auto">
          <a:xfrm>
            <a:off x="4788024" y="831429"/>
            <a:ext cx="3970215" cy="576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17728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Одним из замечательных произведений Софьи Ковалевской является повесть «Нигилистка»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ovalevskaya-sofya1"/>
          <p:cNvPicPr>
            <a:picLocks noChangeAspect="1" noChangeArrowheads="1"/>
          </p:cNvPicPr>
          <p:nvPr/>
        </p:nvPicPr>
        <p:blipFill>
          <a:blip r:embed="rId2" cstate="print"/>
          <a:srcRect b="6013"/>
          <a:stretch>
            <a:fillRect/>
          </a:stretch>
        </p:blipFill>
        <p:spPr bwMode="auto">
          <a:xfrm>
            <a:off x="161925" y="836413"/>
            <a:ext cx="4626099" cy="579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3" name="Picture 7" descr="kovalevskaya-sofya2"/>
          <p:cNvPicPr>
            <a:picLocks noChangeAspect="1" noChangeArrowheads="1"/>
          </p:cNvPicPr>
          <p:nvPr/>
        </p:nvPicPr>
        <p:blipFill>
          <a:blip r:embed="rId3" cstate="print"/>
          <a:srcRect b="8816"/>
          <a:stretch>
            <a:fillRect/>
          </a:stretch>
        </p:blipFill>
        <p:spPr bwMode="auto">
          <a:xfrm>
            <a:off x="4930139" y="836414"/>
            <a:ext cx="4106357" cy="280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60032" y="4010288"/>
            <a:ext cx="417646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Женщина-математик, прославившая Россию во всем мире, похоронена в Стокгольме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78323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Предпосылки для возникновения науки появились еще в странах Древнего Востока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Наука\ceraplxkxfhhgzuvzq me.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30660"/>
            <a:ext cx="2381340" cy="326243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2051" name="Picture 3" descr="F:\Наука\5cedf761b3c7b20479bdd139ab566c4b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076094"/>
            <a:ext cx="2448272" cy="32170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2052" name="Picture 4" descr="F:\Наука\004bgtgz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988840"/>
            <a:ext cx="3312368" cy="30311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217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pic>
        <p:nvPicPr>
          <p:cNvPr id="4097" name="Picture 1" descr="F:\Наука\2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3844"/>
            <a:ext cx="3024336" cy="47674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19872" y="1844824"/>
            <a:ext cx="880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Ш4Р1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К56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1844824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Ковалевская С. В. Избранные произведения / С. В. Ковалевская. - М. : Сов. Россия, 1982. - 352 с.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3284984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книгу вошли основные художественные произведения, написанные Ковалевской: «Воспоминания детства», повести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Нигилистика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», «Нигилист», очерк «М.Е. Салтыков (Щедрин)», стихотворения. Здесь же можно найти подробную биографию знаменитой женщины-ученого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Наука\Tsiolkov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3384377" cy="48737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25" y="548680"/>
            <a:ext cx="91323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Константин Эдуардович Циолковский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772816"/>
            <a:ext cx="51845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Его считают основоположником мировой космонавтики </a:t>
            </a:r>
          </a:p>
          <a:p>
            <a:pPr algn="ctr">
              <a:spcAft>
                <a:spcPts val="240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Именно он впервые обосновал возможность использования ракет для межпланетных сообщений, нашел ряд важнейших инженерных решений конструкции ракет и жидкостного ракетного двигателя</a:t>
            </a:r>
          </a:p>
          <a:p>
            <a:pPr algn="ctr">
              <a:spcAft>
                <a:spcPts val="240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Развивал так называемую «космическую философию», идеи которой легли в основу русского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космизма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Подзорная труб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45" y="1412776"/>
            <a:ext cx="8863711" cy="345638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31540" y="5301208"/>
            <a:ext cx="82809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Рабочий стол в кабинете К. Э. Циолковского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Подзорная труба учёного</a:t>
            </a:r>
          </a:p>
        </p:txBody>
      </p:sp>
    </p:spTree>
  </p:cSld>
  <p:clrMapOvr>
    <a:masterClrMapping/>
  </p:clrMapOvr>
  <p:transition spd="med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_xiPWS-Nb8CI/TJfwpVdmn4I/AAAAAAAAAF0/0fZI6j_545g/s1600/Ciolkovs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3000" contrast="3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866202" cy="5286014"/>
          </a:xfrm>
          <a:prstGeom prst="rect">
            <a:avLst/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epizodsspace.airbase.ru/bibl/volkov/v-poiskah/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1000" contrast="-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7" y="692696"/>
            <a:ext cx="3942359" cy="2869959"/>
          </a:xfrm>
          <a:prstGeom prst="rect">
            <a:avLst/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Модель аэростата в музее-квартире Циолковского в Боровск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5" y="3944812"/>
            <a:ext cx="4049429" cy="2004468"/>
          </a:xfrm>
          <a:prstGeom prst="rect">
            <a:avLst/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94928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Циолковский в своей мастерской с моделями цельнометаллических дирижаблей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Наука\35. Надгробие на могиле КЭ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989" y="908720"/>
            <a:ext cx="4049483" cy="30371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243" name="Picture 3" descr="F:\Наука\8057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289673" cy="57195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4149080"/>
            <a:ext cx="4572000" cy="23237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Циолковский Константин Эдуардович Похоронен в г. Калуга, но не на кладбище, а в парке, носящем теперь его имя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217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4825" y="1857018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К71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3789040"/>
            <a:ext cx="55446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Данная книга посвящена рассказу о жизни и работах К.Э.Циолковского по аэронавтике, ракетной технике и космонавтике. Рассмотрены некоторые вопросы научно-технического творчества ученого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1844824"/>
            <a:ext cx="5400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Космодемьянский А. А. Константин Эдуардович Циолковский (1857-1935) / Отв. ред. А.С. Федоров. - Изд. 2-е, доп. - М. : Наука, 1987. - 304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F:\Наука\Keci87O1.jpg"/>
          <p:cNvPicPr>
            <a:picLocks noChangeAspect="1" noChangeArrowheads="1"/>
          </p:cNvPicPr>
          <p:nvPr/>
        </p:nvPicPr>
        <p:blipFill>
          <a:blip r:embed="rId2" cstate="print"/>
          <a:srcRect l="8033"/>
          <a:stretch>
            <a:fillRect/>
          </a:stretch>
        </p:blipFill>
        <p:spPr bwMode="auto">
          <a:xfrm>
            <a:off x="107504" y="1899728"/>
            <a:ext cx="3096344" cy="47696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pic>
        <p:nvPicPr>
          <p:cNvPr id="65538" name="Picture 2" descr="F:\Наука\9.jpg"/>
          <p:cNvPicPr>
            <a:picLocks noChangeAspect="1" noChangeArrowheads="1"/>
          </p:cNvPicPr>
          <p:nvPr/>
        </p:nvPicPr>
        <p:blipFill>
          <a:blip r:embed="rId2" cstate="print"/>
          <a:srcRect l="54173" t="7995" r="5628" b="7318"/>
          <a:stretch>
            <a:fillRect/>
          </a:stretch>
        </p:blipFill>
        <p:spPr bwMode="auto">
          <a:xfrm>
            <a:off x="107504" y="1844824"/>
            <a:ext cx="3024336" cy="47784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403980" y="1844824"/>
            <a:ext cx="663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П03</a:t>
            </a:r>
          </a:p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З84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3253040"/>
            <a:ext cx="6120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Книга является научной биографией ученого. Автор особое внимание уделяет труду В.В.Докучаева «Русский чернозем», показывает значение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докучаевского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учения в развитии географии, сельского и лесного хозяйств. В книге рассмотрена педагогическая и общественная деятельность ученого, показан драматизм его жизненного пути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1844824"/>
            <a:ext cx="475252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Зонн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С. В. Василий Васильевич Докучаев. 1846-1903 / С. В. 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Зонн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. - М. : Наука, 1991. - 221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pic>
        <p:nvPicPr>
          <p:cNvPr id="3" name="Picture 2" descr="F:\для Лисавцовой НИ\1 - 0011.tif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56720" t="11133" r="7166" b="9124"/>
          <a:stretch>
            <a:fillRect/>
          </a:stretch>
        </p:blipFill>
        <p:spPr bwMode="auto">
          <a:xfrm>
            <a:off x="179512" y="1844824"/>
            <a:ext cx="2952328" cy="480507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362429" y="1929026"/>
            <a:ext cx="6335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П0</a:t>
            </a:r>
          </a:p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В12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3203848" y="3325048"/>
            <a:ext cx="594015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книгу вошли статьи, доклады, выступления Н.И. Вавилова, его письма, записки, обращения. Читатель становится свидетелем сложного и противоречивого процесса развития советской генетической школы, ее блестящих взлетов и драматической судьбы, гибели в сталинских застенках самого Н.И. Вавилова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916832"/>
            <a:ext cx="471601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Вавилов Н. И. «Жизнь коротка, надо спешить» / Н. И. Вавилов. - М. : Сов. Россия, 1990. - 704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pic>
        <p:nvPicPr>
          <p:cNvPr id="72705" name="Picture 1" descr="F:\Наука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496064" cy="48256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707904" y="1844824"/>
            <a:ext cx="708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П14</a:t>
            </a:r>
          </a:p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М21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3573016"/>
            <a:ext cx="5436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книге рассмотрены проблемы систем обработки почвы и повышения ее плодородия. Даны рекомендации по агротехнике, возделыванию сельскохозяйственных растений, окультуриванию полей, охране природы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844824"/>
            <a:ext cx="475252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Мальцев Т. С. Раздумья о земле, о хлебе / Т. С. Мальцев. - М. : Наука, 1985. - 295 с.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3861048"/>
            <a:ext cx="554461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В книге кратко описан жизненный путь выдающегося ученого, внесшего существенный вклад в физиологию и биохимию растений, одного из создателей науки агрохимии, основателя русской и советской школы агрохимиков, талантливого педагога Д.Н. Прянишникова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772816"/>
            <a:ext cx="525658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Добровольский Г. В. Дмитрий Николаевич Прянишников. Жизнь и деятельность / Г. В. Добровольский, В. Г. Минеев, Л. А. Лебедева. - М. : Изд-во МГУ, 1991. - 51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1772816"/>
            <a:ext cx="639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П03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Д56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скан Воробьева\1 - 0013.JPG"/>
          <p:cNvPicPr>
            <a:picLocks noChangeAspect="1" noChangeArrowheads="1"/>
          </p:cNvPicPr>
          <p:nvPr/>
        </p:nvPicPr>
        <p:blipFill>
          <a:blip r:embed="rId2" cstate="print"/>
          <a:srcRect l="3318" t="1469"/>
          <a:stretch>
            <a:fillRect/>
          </a:stretch>
        </p:blipFill>
        <p:spPr bwMode="auto">
          <a:xfrm>
            <a:off x="251520" y="1840068"/>
            <a:ext cx="3132856" cy="48292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аук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6605"/>
            <a:ext cx="8136904" cy="56777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2000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4744" y="1857018"/>
            <a:ext cx="683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П1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М36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772816"/>
            <a:ext cx="5184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Мацнев А. С. Ученые-агрономы Белгородчины (история развития агрономической науки и вклад ученых-агрономов в сельскохозяйственную науку на Белгородской земле) / А. С. Мацнев,      Б. Ф. Азаров ; БелГСХА. - Белгород : Изд-во БелГСХА, 2005. - 72 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4221088"/>
            <a:ext cx="5364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пособии представлены основные сведения о жизненном пути и творческой деятельности ученых агрономов Белгородской области, которые внесли определенный вклад в развитие агрономической науки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скан Воробьева\1 - 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39" y="1916832"/>
            <a:ext cx="3253033" cy="46739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Наука\1.png"/>
          <p:cNvPicPr>
            <a:picLocks noChangeAspect="1" noChangeArrowheads="1"/>
          </p:cNvPicPr>
          <p:nvPr/>
        </p:nvPicPr>
        <p:blipFill>
          <a:blip r:embed="rId2" cstate="print"/>
          <a:srcRect l="2520" t="3761" r="1721" b="2210"/>
          <a:stretch>
            <a:fillRect/>
          </a:stretch>
        </p:blipFill>
        <p:spPr bwMode="auto">
          <a:xfrm>
            <a:off x="251520" y="620688"/>
            <a:ext cx="2845756" cy="18722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pic>
        <p:nvPicPr>
          <p:cNvPr id="11270" name="Picture 6" descr="F:\Наука\1481105030_d61e54901b02a1242b753371e092c2a1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573016"/>
            <a:ext cx="3154660" cy="18927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571525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наши дни огромное количество научных работников страны сосредоточено в вузах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Наука\p2rVpPDo68A.jpg"/>
          <p:cNvPicPr>
            <a:picLocks noChangeAspect="1" noChangeArrowheads="1"/>
          </p:cNvPicPr>
          <p:nvPr/>
        </p:nvPicPr>
        <p:blipFill>
          <a:blip r:embed="rId4" cstate="print"/>
          <a:srcRect t="9081"/>
          <a:stretch>
            <a:fillRect/>
          </a:stretch>
        </p:blipFill>
        <p:spPr bwMode="auto">
          <a:xfrm>
            <a:off x="2663788" y="2204864"/>
            <a:ext cx="3816424" cy="260534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pic>
        <p:nvPicPr>
          <p:cNvPr id="11267" name="Picture 3" descr="F:\Наука\Nauka.jpg"/>
          <p:cNvPicPr>
            <a:picLocks noChangeAspect="1" noChangeArrowheads="1"/>
          </p:cNvPicPr>
          <p:nvPr/>
        </p:nvPicPr>
        <p:blipFill>
          <a:blip r:embed="rId5" cstate="print"/>
          <a:srcRect l="2458" t="2833" r="12488" b="3689"/>
          <a:stretch>
            <a:fillRect/>
          </a:stretch>
        </p:blipFill>
        <p:spPr bwMode="auto">
          <a:xfrm>
            <a:off x="238428" y="3573016"/>
            <a:ext cx="2893412" cy="18722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  <p:pic>
        <p:nvPicPr>
          <p:cNvPr id="11269" name="Picture 5" descr="F:\Наука\seminar_IRBIS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692696"/>
            <a:ext cx="3200355" cy="20162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images/bsaa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4000" cy="675484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1540" y="332656"/>
            <a:ext cx="828092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kern="10" spc="50" dirty="0" smtClean="0">
                <a:ln w="3175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  <a:ea typeface="+mj-ea"/>
                <a:cs typeface="+mj-cs"/>
              </a:rPr>
              <a:t>Белгородский государственный аграрный университет имени В.Я. Горина</a:t>
            </a:r>
          </a:p>
        </p:txBody>
      </p:sp>
      <p:pic>
        <p:nvPicPr>
          <p:cNvPr id="1026" name="Picture 2" descr="F:\Наука\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4221088"/>
            <a:ext cx="2520279" cy="254820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2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Наука\IMGP6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780928"/>
            <a:ext cx="5841071" cy="3894047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290" name="Picture 2" descr="F:\Наука\normal_DSC_7293~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536504" cy="3024336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F:\Наука\normal_DSC_6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340768"/>
            <a:ext cx="2994447" cy="199629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27" name="Picture 3" descr="F:\Наука\normal_DSC_2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365104"/>
            <a:ext cx="3131096" cy="2087397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25081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Селекция и семеноводство сельскохозяйственных культур с использованием новых и традиционных методов;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Селекция овощных культур для закрытого и открытого грунта; </a:t>
            </a:r>
          </a:p>
          <a:p>
            <a:pPr marL="361950" indent="-36195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и внедрение новых составляющих технологии производства в овощеводстве закрытого и открытого грунта;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Клонирование растений;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Аквакультура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Пищевые функциональные молочные и мясные продукты; </a:t>
            </a:r>
          </a:p>
          <a:p>
            <a:pPr marL="361950" indent="-36195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Информационные технологии и новые аппаратные комплексы в сельском хозяйстве;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Разработка и внедрение новых технологий в земледелии;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Биогазовые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технологии;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Разработка фармакологических препаратов для животноводства;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Восстановление изношенных деталей с помощью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нанопокрытий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361950" indent="-36195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Социальное развитие сельских территорий, государственная поддержка и регулирование АПК; </a:t>
            </a:r>
          </a:p>
          <a:p>
            <a:pPr marL="361950" indent="-36195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Развитие технологий индустриального производства молока, мяса свинины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птицы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5" y="476672"/>
            <a:ext cx="91323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Приоритетные направления исследований Белгородского ГАУ</a:t>
            </a:r>
          </a:p>
        </p:txBody>
      </p:sp>
    </p:spTree>
  </p:cSld>
  <p:clrMapOvr>
    <a:masterClrMapping/>
  </p:clrMapOvr>
  <p:transition spd="med" advTm="12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0808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Aft>
                <a:spcPts val="1200"/>
              </a:spcAft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Биологические основы интенсификации         животноводства </a:t>
            </a:r>
          </a:p>
          <a:p>
            <a:pPr marL="361950" indent="-361950">
              <a:spcAft>
                <a:spcPts val="1200"/>
              </a:spcAft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Изучение механизмов регуляции функций организмов животных и поиск возможных средств и способов их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фармокоррекции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в норме и при патологии </a:t>
            </a:r>
          </a:p>
          <a:p>
            <a:pPr marL="361950" indent="-361950">
              <a:spcAft>
                <a:spcPts val="1200"/>
              </a:spcAft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Разработка и совершенствование технологий производства свинины в хозяйствах разных форм собственности </a:t>
            </a:r>
          </a:p>
          <a:p>
            <a:pPr marL="361950" indent="-361950">
              <a:spcAft>
                <a:spcPts val="1200"/>
              </a:spcAft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Адаптивное оборудование для содержания и доения крупного рогатого скота 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5" y="548680"/>
            <a:ext cx="91323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Научные школы Белгородского ГАУ</a:t>
            </a:r>
          </a:p>
        </p:txBody>
      </p:sp>
    </p:spTree>
  </p:cSld>
  <p:clrMapOvr>
    <a:masterClrMapping/>
  </p:clrMapOvr>
  <p:transition spd="med" advTm="12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5" y="476672"/>
            <a:ext cx="913235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Научная школа: «Биологические основы интенсификации животноводства»</a:t>
            </a:r>
          </a:p>
        </p:txBody>
      </p:sp>
      <p:pic>
        <p:nvPicPr>
          <p:cNvPr id="1026" name="Picture 2" descr="http://www.bsaa.edu.ru/about/facults/techno/im/boi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3090606" cy="41277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47864" y="2771343"/>
            <a:ext cx="572412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Руководитель –</a:t>
            </a:r>
          </a:p>
          <a:p>
            <a:pPr algn="ctr">
              <a:spcAft>
                <a:spcPts val="1200"/>
              </a:spcAf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профессор Бойко Иван Александрович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5" y="476672"/>
            <a:ext cx="913235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Научная школа: «Изучение механизмов регуляции функций организмов животных и поиск возможных средств и способов их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фармокоррекции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норме и при патологии»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3450088"/>
            <a:ext cx="2304256" cy="31616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15816" y="4283511"/>
            <a:ext cx="576064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Руководитель –</a:t>
            </a:r>
          </a:p>
          <a:p>
            <a:pPr algn="ctr">
              <a:spcAft>
                <a:spcPts val="1800"/>
              </a:spcAf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профессор Горшков Григорий Иванович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5" y="476672"/>
            <a:ext cx="91323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Научная школа: «Разработка и совершенствование технологий производства свинины в хозяйствах разных форм собственности»</a:t>
            </a:r>
          </a:p>
        </p:txBody>
      </p:sp>
      <p:pic>
        <p:nvPicPr>
          <p:cNvPr id="97282" name="Picture 2" descr="http://www.bsaa.edu.ru/science/img/poxod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11" y="3399106"/>
            <a:ext cx="2448581" cy="32702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99792" y="3789040"/>
            <a:ext cx="6372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Руководитель –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Походня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Григорий Семенович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455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Научная школа: «Адаптивное оборудование для содержания и доения крупного рогатого скота»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2920295"/>
            <a:ext cx="561662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Руководитель –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профессор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Ужик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Владимир Федорович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http://www.bsaa.edu.ru/about/facults/engeneer/uz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39112"/>
            <a:ext cx="3224201" cy="420225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78147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Этот праздник приурочен к дате основания Академии наук, учрежденной по повелению императора Петра I указом правительствующего Сената от 28 января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(8 февраля по новому стилю) 1724 года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Наука\S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22607"/>
            <a:ext cx="5832648" cy="38585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4099" name="Picture 3" descr="F:\Наука\_1.3466.ue0bzh5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5958">
            <a:off x="5580112" y="1135770"/>
            <a:ext cx="3143250" cy="314325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Документы библио\Строева О.М\день академии\фото\23761_html_447aac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3096344" cy="43830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25" y="692696"/>
            <a:ext cx="91323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Александр Владимирович</a:t>
            </a:r>
          </a:p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Турьянский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3563888" y="1916832"/>
            <a:ext cx="5436096" cy="23762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Ректор 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Белгородского ГАУ,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доктор экономических наук, профессор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4422591"/>
            <a:ext cx="5580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Ведёт активную научно-педагогическую работу. Читает лекции студентам факультета экономики и управления Белгородского ГАУ. Успешно защитил кандидатскую и докторскую диссертации, получил учёную степень доктора экономических наук. Руководит работой аспирантов и докторантов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2636912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Турьянский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Александр Владимирович : библиографический указатель трудов (к 60-летию со дня рождения)  /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БелГАУ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им. В.Я. Горина ; сост.: Л. И.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Гетьман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Л. С.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Петроченко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И. Ю. Пастухова. - Майский : Белгородский ГАУ, 2015. - 48 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9332" y="1857018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Я1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Т89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скан Воробьева\1 - 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1800951"/>
            <a:ext cx="3419872" cy="48684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Загрузки\proste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963353" cy="49918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25" y="692696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Александр Николаевич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Простенко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2106722"/>
            <a:ext cx="4932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Первый проректор,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кандидат экономических наук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 txBox="1">
            <a:spLocks/>
          </p:cNvSpPr>
          <p:nvPr/>
        </p:nvSpPr>
        <p:spPr>
          <a:xfrm>
            <a:off x="3923928" y="1556792"/>
            <a:ext cx="5040560" cy="2880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Проректор по учебной работе, кандидат ветеринарных наук, доцент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5" y="692696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Павел Иванович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Бреславец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4149080"/>
            <a:ext cx="54360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Автор свыше 70 научных работ, в том числе 3 монографий, 2 учебников и 3 патентов по проблемам использования пенных аэрозолей в ветеринарной гинекологической и хирургической практике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Загрузки\Breslav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12129"/>
            <a:ext cx="3312368" cy="51572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Загрузки\dorofe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12504"/>
            <a:ext cx="3240360" cy="48605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25" y="692696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Андрей Федорович Дорофеев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2276872"/>
            <a:ext cx="54726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Проректор по инновациям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 проектной деятельности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5" y="692696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Андрей Викторович Колесников</a:t>
            </a:r>
          </a:p>
        </p:txBody>
      </p:sp>
      <p:pic>
        <p:nvPicPr>
          <p:cNvPr id="5122" name="Picture 2" descr="D:\Загрузки\kolesnik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41872"/>
            <a:ext cx="3312368" cy="49844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63888" y="2204864"/>
            <a:ext cx="5580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Проректор по научной работе,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доктор экономических наук, доцент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5" y="692696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Валентина Дмитриевна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Трунова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D:\Загрузки\Trun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211863" cy="48248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63888" y="2204864"/>
            <a:ext cx="5508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Проректор по воспитательной и социальной работе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saa.edu.ru/about/images/rektorat/monah.jpg"/>
          <p:cNvPicPr>
            <a:picLocks noChangeAspect="1" noChangeArrowheads="1"/>
          </p:cNvPicPr>
          <p:nvPr/>
        </p:nvPicPr>
        <p:blipFill>
          <a:blip r:embed="rId2" cstate="print"/>
          <a:srcRect r="17536"/>
          <a:stretch>
            <a:fillRect/>
          </a:stretch>
        </p:blipFill>
        <p:spPr bwMode="auto">
          <a:xfrm>
            <a:off x="251520" y="1844824"/>
            <a:ext cx="4032448" cy="47019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25" y="692696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Анатолий Александрович Монах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098591"/>
            <a:ext cx="48600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Проректор по административно-хозяйственной работе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9872" y="4077072"/>
            <a:ext cx="57241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Внес весомый вклад в разработку теории и практики промышленного свиноводства. Он удачно сочетает в себе высокую одаренность с большой   трудоспособностью, что является залогом его больших успехов в научной и педагогической работе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3289079" cy="481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825" y="836712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Григорий Семенович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Походня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1628800"/>
            <a:ext cx="63367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Профессор, доктор сельскохозяйственных наук, заслуженный деятель науки РФ, заслуженный работник сельского хозяйства СССР </a:t>
            </a:r>
            <a:endParaRPr lang="ru-RU" sz="2800" dirty="0"/>
          </a:p>
        </p:txBody>
      </p:sp>
    </p:spTree>
  </p:cSld>
  <p:clrMapOvr>
    <a:masterClrMapping/>
  </p:clrMapOvr>
  <p:transition spd="med" advTm="12000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2803282"/>
            <a:ext cx="500404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Походня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Григорий Семенович : библиографический указатель трудов к 65-летию со дня рождения / БелГСХА им. В.Я. Горина ; сост.    Л. И.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Гетьман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[и др.]. - Белгород : Изд-во БелГСХА им. В.Я. Горина, 2014. - 231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6097" y="1988840"/>
            <a:ext cx="639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Я12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П64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скан Воробьева\1 - 0008.JPG"/>
          <p:cNvPicPr>
            <a:picLocks noChangeAspect="1" noChangeArrowheads="1"/>
          </p:cNvPicPr>
          <p:nvPr/>
        </p:nvPicPr>
        <p:blipFill>
          <a:blip r:embed="rId2" cstate="print"/>
          <a:srcRect l="2083" t="1265"/>
          <a:stretch>
            <a:fillRect/>
          </a:stretch>
        </p:blipFill>
        <p:spPr bwMode="auto">
          <a:xfrm>
            <a:off x="251520" y="1916832"/>
            <a:ext cx="3384376" cy="47525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1235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Отечественные ученые внесли существенный вклад в развитие многих отраслей научных знаний, в развитие мировой науки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F:\Наука\75390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764704"/>
            <a:ext cx="1800200" cy="25860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5125" name="Picture 5" descr="F:\Наука\Tsiolkov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924943"/>
            <a:ext cx="1512168" cy="217764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5127" name="Picture 7" descr="F:\Наука\30170.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764704"/>
            <a:ext cx="1886124" cy="26337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5124" name="Picture 4" descr="F:\Наука\240px-Sofja_Wassiljewna_Kowalewskaj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903442"/>
            <a:ext cx="1803648" cy="219402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5128" name="Picture 8" descr="F:\Наука\l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0998" y="764704"/>
            <a:ext cx="2051122" cy="261197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9772" y="1988840"/>
            <a:ext cx="3096344" cy="4248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1772816"/>
            <a:ext cx="5724128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Заслуженный деятель науки Российской Федерации, доктор биологических наук, почетный профессор Харьковской ветеринарной академии, Московской академии ветеринарной медицины, Донского аграрного университета, Курской  государственной сельскохозяйственной академии</a:t>
            </a:r>
          </a:p>
          <a:p>
            <a:pPr indent="-342900" algn="ctr">
              <a:spcBef>
                <a:spcPct val="20000"/>
              </a:spcBef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-342900" algn="ctr">
              <a:spcBef>
                <a:spcPct val="20000"/>
              </a:spcBef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Профессор Горшков занесен в Книгу  Почета ветеринарных работников  нашей области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25" y="836712"/>
            <a:ext cx="91323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Григорий Иванович Горшков</a:t>
            </a:r>
          </a:p>
        </p:txBody>
      </p:sp>
    </p:spTree>
  </p:cSld>
  <p:clrMapOvr>
    <a:masterClrMapping/>
  </p:clrMapOvr>
  <p:transition spd="med" advTm="12000"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2780928"/>
            <a:ext cx="532859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Горшков Григорий Иванович : библиографический указатель трудов к 85-летию со дня рождения / БелГСХА им. В.Я. Горина ; сост.:       Л. С.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Петроченко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, Е. А. Володина ; ред. Л. И.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Гетьман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. - Белгород : Изд-во БелГСХА им. В.Я. Горина, 2014. - 77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2060848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Я12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Г70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скан Воробьева\1 - 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22254"/>
            <a:ext cx="3384376" cy="49191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6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945" y="838453"/>
            <a:ext cx="743811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Павел Петрович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Корниенко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3929058" y="1628800"/>
            <a:ext cx="5214942" cy="35821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Доктор сельскохозяйственных наук, профессор, декан технологического факультета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2" descr="http://www.bsaa.edu.ru/about/facults/techno/im/kornie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679248" cy="479737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434" name="Picture 2" descr="&amp;Kcy;&amp;acy;&amp;rcy;&amp;tcy;&amp;icy;&amp;ncy;&amp;kcy;&amp;icy; &amp;pcy;&amp;ocy; &amp;zcy;&amp;acy;&amp;pcy;&amp;rcy;&amp;ocy;&amp;scy;&amp;ucy; &amp;ecy;&amp;kcy;&amp;ocy;&amp;ncy;&amp;ocy;&amp;mcy;&amp;icy;&amp;chcy;&amp;iecy;&amp;scy;&amp;kcy;&amp;icy;&amp;jcy; &amp;fcy;&amp;acy;&amp;kcy;&amp;ucy;&amp;lcy;&amp;softcy;&amp;tcy;&amp;iecy;&amp;tcy; &amp;bcy;&amp;iecy;&amp;lcy;&amp;gcy;&amp;acy;&amp;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6046" y="4293096"/>
            <a:ext cx="2492098" cy="25202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Сергей Дмитриевич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Лицуков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" descr="http://www.bsaa.edu.ru/images/licukov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3391" y="1734450"/>
            <a:ext cx="3750537" cy="48629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07904" y="1700808"/>
            <a:ext cx="56886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spcBef>
                <a:spcPct val="20000"/>
              </a:spcBef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Декан агрономического факультета, профессор кафедры земледелия и агрохимии, доктор         сельскохозяйственных наук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F:\Наука\агр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1" y="4437112"/>
            <a:ext cx="2376264" cy="23762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Сергей Васильевич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Стребков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4" descr="http://www.bsaa.edu.ru/foreign/images/mehfak/strebkov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1752206"/>
            <a:ext cx="3383825" cy="48346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Текст 3"/>
          <p:cNvSpPr txBox="1">
            <a:spLocks/>
          </p:cNvSpPr>
          <p:nvPr/>
        </p:nvSpPr>
        <p:spPr>
          <a:xfrm>
            <a:off x="3563888" y="1844824"/>
            <a:ext cx="5580112" cy="25922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-256032" algn="ctr">
              <a:spcBef>
                <a:spcPts val="300"/>
              </a:spcBef>
              <a:buClr>
                <a:schemeClr val="accent3"/>
              </a:buClr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Декан инженерного</a:t>
            </a:r>
          </a:p>
          <a:p>
            <a:pPr lvl="0" indent="-256032" algn="ctr">
              <a:spcBef>
                <a:spcPts val="300"/>
              </a:spcBef>
              <a:buClr>
                <a:schemeClr val="accent3"/>
              </a:buClr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факультета,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профессор, кандидат технических наук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386" name="Picture 2" descr="&amp;Kcy;&amp;acy;&amp;rcy;&amp;tcy;&amp;icy;&amp;ncy;&amp;kcy;&amp;icy; &amp;pcy;&amp;ocy; &amp;zcy;&amp;acy;&amp;pcy;&amp;rcy;&amp;ocy;&amp;scy;&amp;ucy; &amp;ecy;&amp;kcy;&amp;ocy;&amp;ncy;&amp;ocy;&amp;mcy;&amp;icy;&amp;chcy;&amp;iecy;&amp;scy;&amp;kcy;&amp;icy;&amp;jcy; &amp;fcy;&amp;acy;&amp;kcy;&amp;ucy;&amp;lcy;&amp;softcy;&amp;tcy;&amp;iecy;&amp;tcy; &amp;bcy;&amp;iecy;&amp;lcy;&amp;gcy;&amp;acy;&amp;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1225" y="4063702"/>
            <a:ext cx="2718927" cy="274967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Татьяна Ивановна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Наседкина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988840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Декан экономического факультета, профессор, доктор экономических наук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www.bsaa.edu.ru/about/facults/econom/deka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772816"/>
            <a:ext cx="3377451" cy="490816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 descr="&amp;Kcy;&amp;acy;&amp;rcy;&amp;tcy;&amp;icy;&amp;ncy;&amp;kcy;&amp;icy; &amp;pcy;&amp;ocy; &amp;zcy;&amp;acy;&amp;pcy;&amp;rcy;&amp;ocy;&amp;scy;&amp;ucy; &amp;ecy;&amp;kcy;&amp;ocy;&amp;ncy;&amp;ocy;&amp;mcy;&amp;icy;&amp;chcy;&amp;iecy;&amp;scy;&amp;kcy;&amp;icy;&amp;jcy; &amp;fcy;&amp;acy;&amp;kcy;&amp;ucy;&amp;lcy;&amp;softcy;&amp;tcy;&amp;iecy;&amp;tcy; &amp;bcy;&amp;iecy;&amp;lcy;&amp;gcy;&amp;acy;&amp;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4337417"/>
            <a:ext cx="2448271" cy="24759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saa.edu.ru/about/facults/veter/img/dronov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646608"/>
            <a:ext cx="3456384" cy="501221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Владислав Васильевич Дронов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2492896"/>
            <a:ext cx="53640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Декан ветеринарного факультета, доцент,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кандидат ветеринарных наук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&amp;Kcy;&amp;acy;&amp;rcy;&amp;tcy;&amp;icy;&amp;ncy;&amp;kcy;&amp;icy; &amp;pcy;&amp;ocy; &amp;zcy;&amp;acy;&amp;pcy;&amp;rcy;&amp;ocy;&amp;scy;&amp;ucy; &amp;dcy;&amp;rcy;&amp;ocy;&amp;ncy;&amp;ocy;&amp;vcy; &amp;bcy;&amp;iecy;&amp;lcy;&amp;gcy;&amp;acy;&amp;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264595"/>
            <a:ext cx="2520280" cy="254878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bsaa.edu.ru/about/facults/fzo/Facult_zo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534984" cy="47133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93188" name="Picture 4" descr="&amp;Kcy;&amp;acy;&amp;rcy;&amp;tcy;&amp;icy;&amp;ncy;&amp;kcy;&amp;icy; &amp;pcy;&amp;ocy; &amp;zcy;&amp;acy;&amp;pcy;&amp;rcy;&amp;ocy;&amp;scy;&amp;ucy; &amp;iecy;&amp;chcy;&amp;icy;&amp;ncy; &amp;ncy;&amp;icy;&amp;kcy;&amp;ocy;&amp;lcy;&amp;acy;&amp;jcy; &amp;mcy;&amp;icy;&amp;khcy;&amp;acy;&amp;jcy;&amp;lcy;&amp;ocy;&amp;vcy;&amp;icy;&amp;ch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337417"/>
            <a:ext cx="2448272" cy="24759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Николай Михайлович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Ечин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984772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Декан факультета заочного образования,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кандидат социологических наук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Станислав Антонович Булавин</a:t>
            </a:r>
          </a:p>
        </p:txBody>
      </p:sp>
      <p:pic>
        <p:nvPicPr>
          <p:cNvPr id="1026" name="Picture 2" descr="F:\Наука\Sa_bulav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3408440" cy="48374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779912" y="2132856"/>
            <a:ext cx="5364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Доктор технических наук, профессор. Почетный работник высшего профессионального образования Российской Федерации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2636912"/>
            <a:ext cx="500404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Булавин Станислав Антонович : библиографический указатель трудов (к 70-летию со дня рождения) / БелГСХА ; сост. Л.С.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Петроченко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, Е.А. Володина. - Белгород : Изд-во БелГСХА, 2010. - 45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0929" y="1916832"/>
            <a:ext cx="627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Я12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Б90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скан Воробьева\1 - 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787049"/>
            <a:ext cx="3384377" cy="488231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292" y="764704"/>
            <a:ext cx="813716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Дмитрий Иванович Менделеев</a:t>
            </a:r>
          </a:p>
        </p:txBody>
      </p:sp>
      <p:pic>
        <p:nvPicPr>
          <p:cNvPr id="6146" name="Picture 2" descr="F:\Наука\менделеев.jpg"/>
          <p:cNvPicPr>
            <a:picLocks noChangeAspect="1" noChangeArrowheads="1"/>
          </p:cNvPicPr>
          <p:nvPr/>
        </p:nvPicPr>
        <p:blipFill>
          <a:blip r:embed="rId2" cstate="print"/>
          <a:srcRect l="2061" t="1463" r="3153" b="1978"/>
          <a:stretch>
            <a:fillRect/>
          </a:stretch>
        </p:blipFill>
        <p:spPr bwMode="auto">
          <a:xfrm>
            <a:off x="179512" y="1700808"/>
            <a:ext cx="3312368" cy="47525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19872" y="1628800"/>
            <a:ext cx="5832648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Является автором первого русского учебника «Органическая химия»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Создал физическую теорию весов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Разработал конструкции коромысла, точнейшие методы взвешивания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из основателей Русского физико-химического общества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Создатель периодической системы химических элементов</a:t>
            </a:r>
          </a:p>
          <a:p>
            <a:pPr algn="ctr">
              <a:spcAft>
                <a:spcPts val="1200"/>
              </a:spcAft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Оставил свыше  500 печатных трудов, среди которых классические «Основы химии» — первое стройное изложение неорганической химии</a:t>
            </a:r>
            <a:endParaRPr lang="ru-RU" sz="2100" dirty="0"/>
          </a:p>
        </p:txBody>
      </p:sp>
    </p:spTree>
  </p:cSld>
  <p:clrMapOvr>
    <a:masterClrMapping/>
  </p:clrMapOvr>
  <p:transition spd="med" advTm="12000">
    <p:dissolv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8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Николай Романович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Асыка</a:t>
            </a: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8575"/>
            <a:ext cx="3312368" cy="48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63888" y="1700808"/>
            <a:ext cx="5580112" cy="513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000"/>
              </a:spcAf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Заслуженный агроном Российской Федерации, профессор-консультант отдела научно-технической информации, интеллектуальной собственности и координации научных обществ; кандидат сельскохозяйственных наук</a:t>
            </a:r>
          </a:p>
          <a:p>
            <a:pPr algn="ctr">
              <a:lnSpc>
                <a:spcPct val="9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Почетный гражданин Белгородской области. Лауреат премии им. В.Я. Горина в 2003 году</a:t>
            </a:r>
          </a:p>
        </p:txBody>
      </p:sp>
    </p:spTree>
  </p:cSld>
  <p:clrMapOvr>
    <a:masterClrMapping/>
  </p:clrMapOvr>
  <p:transition spd="med" advTm="12000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5226" y="548680"/>
            <a:ext cx="5933548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Эту книгу можно прочесть</a:t>
            </a:r>
          </a:p>
          <a:p>
            <a:pPr algn="ctr"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нашей библиотеке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2636912"/>
            <a:ext cx="50760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Автобиографические воспоминания (исповедь)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Асыки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Николая Романовича / Белгородский ГАУ ; сост. Н. Р. </a:t>
            </a:r>
            <a:r>
              <a:rPr lang="ru-RU" sz="2300" b="1" dirty="0" err="1" smtClean="0">
                <a:latin typeface="Times New Roman" pitchFamily="18" charset="0"/>
                <a:cs typeface="Times New Roman" pitchFamily="18" charset="0"/>
              </a:rPr>
              <a:t>Асыка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. - Майский : Белгородский ГАУ, 2016. - 87 с.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1857018"/>
            <a:ext cx="880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Ш4Р6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А22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скан Воробьева\1 - 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3240360" cy="47939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9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Загрузки\nau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477085" cy="29870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44522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Наука - одна из важнейших форм культуры общества, а ее развитие - важнейший фактор обновления всех сфер жизнедеятельности человека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Загрузки\77e8e85850d71d7e89af4bd44ccbc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356992"/>
            <a:ext cx="3770560" cy="21202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051" name="Picture 3" descr="D:\Загрузки\1443146897_kanadskij-muzej-nauki-i-texniki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600" y="1124744"/>
            <a:ext cx="2593760" cy="254180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2052" name="Picture 4" descr="D:\Загрузки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140968"/>
            <a:ext cx="2047875" cy="20478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Загрузки\26111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776" y="764704"/>
            <a:ext cx="8604448" cy="43022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15719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Последние годы в развитии мировой науки характеризуются новым прорывом в сфере высоких технологий. Базой для него стали результаты исследований в самых различных областях: материаловедении, электронике, биологии, атомной физике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2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422865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Д.И. Менделеев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родился 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Тобольске 17-м ребенком в семье директора гимназии Ивана Павловича Менделеева и его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жены Марии Дмитриевны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Оте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692149"/>
            <a:ext cx="2401342" cy="333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92696"/>
            <a:ext cx="40163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6680" y="2996952"/>
            <a:ext cx="2931420" cy="21112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  <p:pic>
        <p:nvPicPr>
          <p:cNvPr id="5" name="Picture 9" descr="Мат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132856"/>
            <a:ext cx="2088232" cy="28923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Наука\41-215-1485-386-10267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330984" cy="56449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7172" name="Picture 4" descr="F:\Наука\Mend-5.jpg"/>
          <p:cNvPicPr>
            <a:picLocks noChangeAspect="1" noChangeArrowheads="1"/>
          </p:cNvPicPr>
          <p:nvPr/>
        </p:nvPicPr>
        <p:blipFill>
          <a:blip r:embed="rId3" cstate="print"/>
          <a:srcRect l="4043" r="2970"/>
          <a:stretch>
            <a:fillRect/>
          </a:stretch>
        </p:blipFill>
        <p:spPr bwMode="auto">
          <a:xfrm>
            <a:off x="3707904" y="1124744"/>
            <a:ext cx="3312368" cy="266429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20533" y="6351711"/>
            <a:ext cx="5975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«Основы химии» Д.И. Менделеева, 1869 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Наука\Mend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068960"/>
            <a:ext cx="3096344" cy="29851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</p:pic>
    </p:spTree>
  </p:cSld>
  <p:clrMapOvr>
    <a:masterClrMapping/>
  </p:clrMapOvr>
  <p:transition spd="med" advTm="12000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1621</TotalTime>
  <Words>2339</Words>
  <Application>Microsoft Office PowerPoint</Application>
  <PresentationFormat>Экран (4:3)</PresentationFormat>
  <Paragraphs>229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75" baseType="lpstr">
      <vt:lpstr>Городская</vt:lpstr>
      <vt:lpstr>Тема Office</vt:lpstr>
      <vt:lpstr>От мечты  к открытию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sorokina_an</dc:creator>
  <cp:lastModifiedBy>krisanova_tn</cp:lastModifiedBy>
  <cp:revision>158</cp:revision>
  <dcterms:created xsi:type="dcterms:W3CDTF">2017-01-18T06:39:42Z</dcterms:created>
  <dcterms:modified xsi:type="dcterms:W3CDTF">2017-02-09T07:36:58Z</dcterms:modified>
</cp:coreProperties>
</file>